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Barlow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Barlow-bold.fntdata"/><Relationship Id="rId23" Type="http://schemas.openxmlformats.org/officeDocument/2006/relationships/font" Target="fonts/Barlow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Barlow-boldItalic.fntdata"/><Relationship Id="rId25" Type="http://schemas.openxmlformats.org/officeDocument/2006/relationships/font" Target="fonts/Barlow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c28270bf2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c28270bf2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c275e2a1d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c275e2a1d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c28270bf21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c28270bf21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c28270bf21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c28270bf2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c275e2a1d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c275e2a1d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c28270bf21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c28270bf21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c28270bf2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c28270bf2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c28270bf21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c28270bf21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c28270bf21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c28270bf21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28270bf21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c28270bf21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c28270bf2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c28270bf2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c28270bf2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c28270bf2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7.png"/><Relationship Id="rId6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Raleway"/>
                <a:ea typeface="Raleway"/>
                <a:cs typeface="Raleway"/>
                <a:sym typeface="Raleway"/>
              </a:rPr>
              <a:t>PARAMETRIC </a:t>
            </a:r>
            <a:r>
              <a:rPr lang="en-GB" sz="3000">
                <a:latin typeface="Raleway"/>
                <a:ea typeface="Raleway"/>
                <a:cs typeface="Raleway"/>
                <a:sym typeface="Raleway"/>
              </a:rPr>
              <a:t>DESIGN OF SHOE MIDSOLES USING LATTICE STRUCTURES 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7445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Barlow"/>
                <a:ea typeface="Barlow"/>
                <a:cs typeface="Barlow"/>
                <a:sym typeface="Barlow"/>
              </a:rPr>
              <a:t>DESN3002 Final Project Proposal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34839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Barlow"/>
                <a:ea typeface="Barlow"/>
                <a:cs typeface="Barlow"/>
                <a:sym typeface="Barlow"/>
              </a:rPr>
              <a:t>Gladys Chan</a:t>
            </a:r>
            <a:endParaRPr sz="20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Raleway"/>
                <a:ea typeface="Raleway"/>
                <a:cs typeface="Raleway"/>
                <a:sym typeface="Raleway"/>
              </a:rPr>
              <a:t>Access to </a:t>
            </a:r>
            <a:r>
              <a:rPr b="1" lang="en-GB" sz="2500">
                <a:latin typeface="Raleway"/>
                <a:ea typeface="Raleway"/>
                <a:cs typeface="Raleway"/>
                <a:sym typeface="Raleway"/>
              </a:rPr>
              <a:t>ABAQUS</a:t>
            </a:r>
            <a:endParaRPr b="1" sz="25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96100"/>
            <a:ext cx="4147200" cy="32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1" y="1296088"/>
            <a:ext cx="4267201" cy="232272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/>
          <p:nvPr/>
        </p:nvSpPr>
        <p:spPr>
          <a:xfrm>
            <a:off x="4572000" y="3037713"/>
            <a:ext cx="4267200" cy="57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Raleway"/>
                <a:ea typeface="Raleway"/>
                <a:cs typeface="Raleway"/>
                <a:sym typeface="Raleway"/>
              </a:rPr>
              <a:t>Pipeline</a:t>
            </a:r>
            <a:endParaRPr b="1" sz="2500"/>
          </a:p>
        </p:txBody>
      </p:sp>
      <p:sp>
        <p:nvSpPr>
          <p:cNvPr id="150" name="Google Shape;150;p23"/>
          <p:cNvSpPr/>
          <p:nvPr/>
        </p:nvSpPr>
        <p:spPr>
          <a:xfrm>
            <a:off x="174525" y="2252475"/>
            <a:ext cx="1085400" cy="638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Define Parameters</a:t>
            </a:r>
            <a:endParaRPr sz="1200"/>
          </a:p>
        </p:txBody>
      </p:sp>
      <p:sp>
        <p:nvSpPr>
          <p:cNvPr id="151" name="Google Shape;151;p23"/>
          <p:cNvSpPr/>
          <p:nvPr/>
        </p:nvSpPr>
        <p:spPr>
          <a:xfrm>
            <a:off x="1453550" y="2252475"/>
            <a:ext cx="825900" cy="638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Data Analysis</a:t>
            </a:r>
            <a:endParaRPr sz="1200"/>
          </a:p>
        </p:txBody>
      </p:sp>
      <p:sp>
        <p:nvSpPr>
          <p:cNvPr id="152" name="Google Shape;152;p23"/>
          <p:cNvSpPr/>
          <p:nvPr/>
        </p:nvSpPr>
        <p:spPr>
          <a:xfrm>
            <a:off x="3934800" y="2252625"/>
            <a:ext cx="1379700" cy="638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Build Parametric Model</a:t>
            </a:r>
            <a:endParaRPr sz="1200"/>
          </a:p>
        </p:txBody>
      </p:sp>
      <p:sp>
        <p:nvSpPr>
          <p:cNvPr id="153" name="Google Shape;153;p23"/>
          <p:cNvSpPr/>
          <p:nvPr/>
        </p:nvSpPr>
        <p:spPr>
          <a:xfrm>
            <a:off x="2473075" y="2252625"/>
            <a:ext cx="1268100" cy="638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Explore Lattice Topologies</a:t>
            </a:r>
            <a:endParaRPr sz="1200"/>
          </a:p>
        </p:txBody>
      </p:sp>
      <p:sp>
        <p:nvSpPr>
          <p:cNvPr id="154" name="Google Shape;154;p23"/>
          <p:cNvSpPr/>
          <p:nvPr/>
        </p:nvSpPr>
        <p:spPr>
          <a:xfrm>
            <a:off x="5508125" y="2252475"/>
            <a:ext cx="1268100" cy="638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Finite Element Analysis</a:t>
            </a:r>
            <a:endParaRPr sz="1200"/>
          </a:p>
        </p:txBody>
      </p:sp>
      <p:sp>
        <p:nvSpPr>
          <p:cNvPr id="155" name="Google Shape;155;p23"/>
          <p:cNvSpPr/>
          <p:nvPr/>
        </p:nvSpPr>
        <p:spPr>
          <a:xfrm>
            <a:off x="6969850" y="2252625"/>
            <a:ext cx="1122600" cy="638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Optimization of Model</a:t>
            </a:r>
            <a:endParaRPr sz="1200"/>
          </a:p>
        </p:txBody>
      </p:sp>
      <p:sp>
        <p:nvSpPr>
          <p:cNvPr id="156" name="Google Shape;156;p23"/>
          <p:cNvSpPr/>
          <p:nvPr/>
        </p:nvSpPr>
        <p:spPr>
          <a:xfrm>
            <a:off x="8286075" y="2252625"/>
            <a:ext cx="683400" cy="638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Final Model</a:t>
            </a:r>
            <a:endParaRPr sz="1200"/>
          </a:p>
        </p:txBody>
      </p:sp>
      <p:cxnSp>
        <p:nvCxnSpPr>
          <p:cNvPr id="157" name="Google Shape;157;p23"/>
          <p:cNvCxnSpPr>
            <a:endCxn id="151" idx="1"/>
          </p:cNvCxnSpPr>
          <p:nvPr/>
        </p:nvCxnSpPr>
        <p:spPr>
          <a:xfrm>
            <a:off x="1260050" y="2571675"/>
            <a:ext cx="19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" name="Google Shape;158;p23"/>
          <p:cNvCxnSpPr/>
          <p:nvPr/>
        </p:nvCxnSpPr>
        <p:spPr>
          <a:xfrm>
            <a:off x="2279450" y="2571675"/>
            <a:ext cx="19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9" name="Google Shape;159;p23"/>
          <p:cNvCxnSpPr/>
          <p:nvPr/>
        </p:nvCxnSpPr>
        <p:spPr>
          <a:xfrm>
            <a:off x="3741175" y="2571825"/>
            <a:ext cx="19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" name="Google Shape;160;p23"/>
          <p:cNvCxnSpPr/>
          <p:nvPr/>
        </p:nvCxnSpPr>
        <p:spPr>
          <a:xfrm>
            <a:off x="5314500" y="2571675"/>
            <a:ext cx="19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" name="Google Shape;161;p23"/>
          <p:cNvCxnSpPr/>
          <p:nvPr/>
        </p:nvCxnSpPr>
        <p:spPr>
          <a:xfrm>
            <a:off x="6776225" y="2571675"/>
            <a:ext cx="19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" name="Google Shape;162;p23"/>
          <p:cNvCxnSpPr/>
          <p:nvPr/>
        </p:nvCxnSpPr>
        <p:spPr>
          <a:xfrm>
            <a:off x="8092450" y="2571825"/>
            <a:ext cx="19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" name="Google Shape;163;p23"/>
          <p:cNvCxnSpPr/>
          <p:nvPr/>
        </p:nvCxnSpPr>
        <p:spPr>
          <a:xfrm>
            <a:off x="716675" y="3245775"/>
            <a:ext cx="7442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23"/>
          <p:cNvCxnSpPr/>
          <p:nvPr/>
        </p:nvCxnSpPr>
        <p:spPr>
          <a:xfrm>
            <a:off x="8158500" y="2571675"/>
            <a:ext cx="0" cy="67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23"/>
          <p:cNvCxnSpPr/>
          <p:nvPr/>
        </p:nvCxnSpPr>
        <p:spPr>
          <a:xfrm rot="10800000">
            <a:off x="4624650" y="2890950"/>
            <a:ext cx="0" cy="35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" name="Google Shape;166;p23"/>
          <p:cNvCxnSpPr/>
          <p:nvPr/>
        </p:nvCxnSpPr>
        <p:spPr>
          <a:xfrm rot="10800000">
            <a:off x="717225" y="2890950"/>
            <a:ext cx="0" cy="35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" name="Google Shape;167;p23"/>
          <p:cNvSpPr/>
          <p:nvPr/>
        </p:nvSpPr>
        <p:spPr>
          <a:xfrm>
            <a:off x="4063350" y="3245775"/>
            <a:ext cx="1122600" cy="4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iterations</a:t>
            </a: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Raleway"/>
                <a:ea typeface="Raleway"/>
                <a:cs typeface="Raleway"/>
                <a:sym typeface="Raleway"/>
              </a:rPr>
              <a:t>Additional Machine Learning for Shoe Surface</a:t>
            </a:r>
            <a:endParaRPr b="1" sz="25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600" y="1017725"/>
            <a:ext cx="6730793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 txBox="1"/>
          <p:nvPr>
            <p:ph idx="1" type="body"/>
          </p:nvPr>
        </p:nvSpPr>
        <p:spPr>
          <a:xfrm>
            <a:off x="8338500" y="4794300"/>
            <a:ext cx="805500" cy="3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800"/>
              <a:t>(Cui 51)</a:t>
            </a:r>
            <a:endParaRPr sz="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Works Cited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0" name="Google Shape;18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Dong, Guoying, Daniel Tessier, and Yaoyao Fiona Zhao. “Design of Shoe Soles Using Lattice Structures Fabricated by Additive Manufacturing.” </a:t>
            </a:r>
            <a:r>
              <a:rPr i="1" lang="en-GB" sz="1000"/>
              <a:t>Proceedings of the Design Society: International Conference on Engineering Design</a:t>
            </a:r>
            <a:r>
              <a:rPr lang="en-GB" sz="1000"/>
              <a:t> 1.1 (2019): 719–728. Web.</a:t>
            </a:r>
            <a:endParaRPr sz="10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Liu, Xiaoying, et al. “Finite Element Analysis of Shock Absorption of Porous Soles Established by Grasshopper and UG Secondary Development.” </a:t>
            </a:r>
            <a:r>
              <a:rPr i="1" lang="en-GB" sz="1000"/>
              <a:t>Mathematical Problems in Engineering</a:t>
            </a:r>
            <a:r>
              <a:rPr lang="en-GB" sz="1000"/>
              <a:t>, vol. 2020, 18 Nov. 2020, pp. 1–12, doi:10.1155/2020/2652137.</a:t>
            </a:r>
            <a:endParaRPr sz="10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Park, Kwang-Min, et al. “Design Optimization of Lattice Structures under Compression: Study of Unit Cell Types and Cell Arrangements.” </a:t>
            </a:r>
            <a:r>
              <a:rPr i="1" lang="en-GB" sz="1000"/>
              <a:t>Materials</a:t>
            </a:r>
            <a:r>
              <a:rPr lang="en-GB" sz="1000"/>
              <a:t>, vol. 15, no. 1, 23 Dec. 2021, p. 97, doi:10.3390/ma15010097.</a:t>
            </a:r>
            <a:endParaRPr sz="10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Ribarits, Jaqlyn. “The Anatomy of a Running Shoe: Maximize Your Running Experience and Unleash Your Full Potential.” </a:t>
            </a:r>
            <a:r>
              <a:rPr i="1" lang="en-GB" sz="1100">
                <a:solidFill>
                  <a:schemeClr val="dk1"/>
                </a:solidFill>
              </a:rPr>
              <a:t>Sun &amp; Ski Sports</a:t>
            </a:r>
            <a:r>
              <a:rPr lang="en-GB" sz="1100">
                <a:solidFill>
                  <a:schemeClr val="dk1"/>
                </a:solidFill>
              </a:rPr>
              <a:t>, 14 Apr. 2023, www.sunandski.com/. Accessed 14 Mar. 2024.</a:t>
            </a:r>
            <a:endParaRPr sz="10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Tang, Yunlong, et al. “Data-Driven Design of Customized Porous Lattice Sole Fabricated by Additive Manufacturing.” </a:t>
            </a:r>
            <a:r>
              <a:rPr i="1" lang="en-GB" sz="1000"/>
              <a:t>Procedia Manufacturing</a:t>
            </a:r>
            <a:r>
              <a:rPr lang="en-GB" sz="1000"/>
              <a:t>, vol. 53, 2021, pp. 318–326, doi:10.1016/j.promfg.2021.06.035.</a:t>
            </a:r>
            <a:endParaRPr sz="10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Qiang, Cui. </a:t>
            </a:r>
            <a:r>
              <a:rPr i="1" lang="en-GB" sz="1000"/>
              <a:t>Research on the Application of Parametric Design in Industrial Product Design</a:t>
            </a:r>
            <a:r>
              <a:rPr lang="en-GB" sz="1000"/>
              <a:t>. 2018. Beijing University of Technology. Master’s Thesis.</a:t>
            </a:r>
            <a:endParaRPr sz="10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Raleway"/>
                <a:ea typeface="Raleway"/>
                <a:cs typeface="Raleway"/>
                <a:sym typeface="Raleway"/>
              </a:rPr>
              <a:t>Significance of Shoe Soles</a:t>
            </a:r>
            <a:endParaRPr b="1" sz="2500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0350" y="1300102"/>
            <a:ext cx="2543299" cy="25432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7725600" y="4794300"/>
            <a:ext cx="1418400" cy="3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800"/>
              <a:t>(Ribarits)</a:t>
            </a:r>
            <a:endParaRPr sz="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Raleway"/>
                <a:ea typeface="Raleway"/>
                <a:cs typeface="Raleway"/>
                <a:sym typeface="Raleway"/>
              </a:rPr>
              <a:t>Focusing on Designing the Midsole</a:t>
            </a:r>
            <a:endParaRPr b="1" sz="2500"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7413900" y="4522150"/>
            <a:ext cx="1418400" cy="3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800"/>
              <a:t>(Dong et al. 722)</a:t>
            </a:r>
            <a:endParaRPr sz="800"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2371200" y="1289888"/>
            <a:ext cx="4401600" cy="3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/>
              <a:t>Conformal Lattice Frame Generation</a:t>
            </a:r>
            <a:endParaRPr sz="1200"/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b="5784" l="3735" r="0" t="0"/>
          <a:stretch/>
        </p:blipFill>
        <p:spPr>
          <a:xfrm>
            <a:off x="2371150" y="1619288"/>
            <a:ext cx="4401700" cy="2902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" name="Google Shape;72;p15"/>
          <p:cNvCxnSpPr/>
          <p:nvPr/>
        </p:nvCxnSpPr>
        <p:spPr>
          <a:xfrm rot="10800000">
            <a:off x="6241700" y="2383263"/>
            <a:ext cx="5256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" name="Google Shape;73;p15"/>
          <p:cNvCxnSpPr/>
          <p:nvPr/>
        </p:nvCxnSpPr>
        <p:spPr>
          <a:xfrm>
            <a:off x="6001600" y="1746563"/>
            <a:ext cx="3792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15"/>
          <p:cNvCxnSpPr/>
          <p:nvPr/>
        </p:nvCxnSpPr>
        <p:spPr>
          <a:xfrm>
            <a:off x="6012225" y="1746550"/>
            <a:ext cx="0" cy="101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" name="Google Shape;75;p15"/>
          <p:cNvCxnSpPr/>
          <p:nvPr/>
        </p:nvCxnSpPr>
        <p:spPr>
          <a:xfrm>
            <a:off x="6364725" y="1746550"/>
            <a:ext cx="0" cy="101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6772850" y="2208686"/>
            <a:ext cx="1244400" cy="3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/>
              <a:t>Shoe Midsole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Raleway"/>
                <a:ea typeface="Raleway"/>
                <a:cs typeface="Raleway"/>
                <a:sym typeface="Raleway"/>
              </a:rPr>
              <a:t>Why Lattice Structures?</a:t>
            </a:r>
            <a:endParaRPr b="1" sz="2500"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4572000" y="1751250"/>
            <a:ext cx="4260300" cy="164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Advantages</a:t>
            </a:r>
            <a:r>
              <a:rPr lang="en-GB" sz="1200"/>
              <a:t> of lattice structures</a:t>
            </a:r>
            <a:endParaRPr sz="1200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high specific strength and stiffness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ultra-low weight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g</a:t>
            </a:r>
            <a:r>
              <a:rPr lang="en-GB" sz="1200"/>
              <a:t>ood ability of their internal structures to absorb an external impact force</a:t>
            </a:r>
            <a:endParaRPr sz="1200"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8338500" y="4794300"/>
            <a:ext cx="805500" cy="3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800"/>
              <a:t>(Park et al. 2)</a:t>
            </a:r>
            <a:endParaRPr sz="800"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37975"/>
            <a:ext cx="4082859" cy="21775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507213" y="1289475"/>
            <a:ext cx="36918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/>
              <a:t>Categories of Cellular Structures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Raleway"/>
                <a:ea typeface="Raleway"/>
                <a:cs typeface="Raleway"/>
                <a:sym typeface="Raleway"/>
              </a:rPr>
              <a:t>Topologies for Lattice Structure</a:t>
            </a:r>
            <a:endParaRPr b="1" sz="2500"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2126588" y="4683200"/>
            <a:ext cx="1418400" cy="3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800"/>
              <a:t>(Dong et al. 722)</a:t>
            </a:r>
            <a:endParaRPr sz="800"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020175"/>
            <a:ext cx="43569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/>
              <a:t>Examples of Topologies/Unit Cell Types for Lattice Structure</a:t>
            </a:r>
            <a:endParaRPr sz="1200"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888" y="3626350"/>
            <a:ext cx="2950099" cy="105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 rotWithShape="1">
          <a:blip r:embed="rId4">
            <a:alphaModFix/>
          </a:blip>
          <a:srcRect b="7629" l="0" r="0" t="0"/>
          <a:stretch/>
        </p:blipFill>
        <p:spPr>
          <a:xfrm>
            <a:off x="5655450" y="1744337"/>
            <a:ext cx="2260425" cy="21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6497475" y="3874588"/>
            <a:ext cx="1418400" cy="3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800"/>
              <a:t>(Dong et al. 723)</a:t>
            </a:r>
            <a:endParaRPr sz="800"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4856525" y="1020163"/>
            <a:ext cx="38583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/>
              <a:t>Shoe Sole Design Examples with Different Topologies</a:t>
            </a:r>
            <a:endParaRPr sz="1200"/>
          </a:p>
        </p:txBody>
      </p:sp>
      <p:sp>
        <p:nvSpPr>
          <p:cNvPr id="97" name="Google Shape;97;p17"/>
          <p:cNvSpPr/>
          <p:nvPr/>
        </p:nvSpPr>
        <p:spPr>
          <a:xfrm>
            <a:off x="4287450" y="2545775"/>
            <a:ext cx="569100" cy="44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 rotWithShape="1">
          <a:blip r:embed="rId5">
            <a:alphaModFix/>
          </a:blip>
          <a:srcRect b="13141" l="0" r="0" t="0"/>
          <a:stretch/>
        </p:blipFill>
        <p:spPr>
          <a:xfrm>
            <a:off x="602863" y="1433450"/>
            <a:ext cx="3109450" cy="110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 rotWithShape="1">
          <a:blip r:embed="rId6">
            <a:alphaModFix/>
          </a:blip>
          <a:srcRect b="11378" l="0" r="0" t="0"/>
          <a:stretch/>
        </p:blipFill>
        <p:spPr>
          <a:xfrm>
            <a:off x="602863" y="2538975"/>
            <a:ext cx="3109449" cy="890177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2293913" y="3277150"/>
            <a:ext cx="1418400" cy="3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800"/>
              <a:t>(Liu et al. 4)</a:t>
            </a:r>
            <a:endParaRPr sz="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311700" y="226425"/>
            <a:ext cx="43569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/>
              <a:t>Lattice Configuration Optimization Method</a:t>
            </a:r>
            <a:endParaRPr sz="1200"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1100" y="674925"/>
            <a:ext cx="4321798" cy="4119377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8338500" y="4794300"/>
            <a:ext cx="805500" cy="3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800"/>
              <a:t>(Park et al.</a:t>
            </a:r>
            <a:r>
              <a:rPr lang="en-GB" sz="800"/>
              <a:t> 4</a:t>
            </a:r>
            <a:r>
              <a:rPr lang="en-GB" sz="800"/>
              <a:t>)</a:t>
            </a:r>
            <a:endParaRPr sz="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Raleway"/>
                <a:ea typeface="Raleway"/>
                <a:cs typeface="Raleway"/>
                <a:sym typeface="Raleway"/>
              </a:rPr>
              <a:t>Modelling</a:t>
            </a:r>
            <a:r>
              <a:rPr lang="en-GB" sz="2500">
                <a:latin typeface="Raleway"/>
                <a:ea typeface="Raleway"/>
                <a:cs typeface="Raleway"/>
                <a:sym typeface="Raleway"/>
              </a:rPr>
              <a:t> Lattice Structure in Grasshopper</a:t>
            </a:r>
            <a:endParaRPr b="1" sz="2500"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11702" y="1020175"/>
            <a:ext cx="41394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/>
              <a:t>Example of Lattice Wireframe Battery Generation Graph</a:t>
            </a:r>
            <a:endParaRPr sz="1200"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7563" y="1583150"/>
            <a:ext cx="5128874" cy="197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8338500" y="4794300"/>
            <a:ext cx="805500" cy="3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800"/>
              <a:t>(Liu et al. 4)</a:t>
            </a:r>
            <a:endParaRPr sz="800"/>
          </a:p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432600" y="3560350"/>
            <a:ext cx="4139400" cy="10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Variables: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Cell size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Number of cells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Types of unit cell structures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Raleway"/>
                <a:ea typeface="Raleway"/>
                <a:cs typeface="Raleway"/>
                <a:sym typeface="Raleway"/>
              </a:rPr>
              <a:t>Finite Element Analysis </a:t>
            </a:r>
            <a:r>
              <a:rPr b="1" lang="en-GB" sz="2500">
                <a:latin typeface="Raleway"/>
                <a:ea typeface="Raleway"/>
                <a:cs typeface="Raleway"/>
                <a:sym typeface="Raleway"/>
              </a:rPr>
              <a:t>using Karamba</a:t>
            </a:r>
            <a:r>
              <a:rPr lang="en-GB" sz="2500">
                <a:latin typeface="Raleway"/>
                <a:ea typeface="Raleway"/>
                <a:cs typeface="Raleway"/>
                <a:sym typeface="Raleway"/>
              </a:rPr>
              <a:t> (1)</a:t>
            </a:r>
            <a:endParaRPr sz="25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8338500" y="4794300"/>
            <a:ext cx="805500" cy="3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800"/>
              <a:t>(Cui 52)</a:t>
            </a:r>
            <a:endParaRPr sz="800"/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6350" y="1496675"/>
            <a:ext cx="5191301" cy="295307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>
            <p:ph idx="1" type="body"/>
          </p:nvPr>
        </p:nvSpPr>
        <p:spPr>
          <a:xfrm>
            <a:off x="311700" y="1066375"/>
            <a:ext cx="5400900" cy="3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/>
              <a:t>Example of Finite Element Analysis of Shoe Sole with Lattice Structure</a:t>
            </a:r>
            <a:endParaRPr sz="1200"/>
          </a:p>
        </p:txBody>
      </p:sp>
      <p:sp>
        <p:nvSpPr>
          <p:cNvPr id="125" name="Google Shape;125;p20"/>
          <p:cNvSpPr/>
          <p:nvPr/>
        </p:nvSpPr>
        <p:spPr>
          <a:xfrm>
            <a:off x="3220325" y="3956975"/>
            <a:ext cx="3086700" cy="410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7329000" y="2395413"/>
            <a:ext cx="1503300" cy="11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/>
              <a:t>Using the FEA component of Karamba in Grasshopper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Raleway"/>
                <a:ea typeface="Raleway"/>
                <a:cs typeface="Raleway"/>
                <a:sym typeface="Raleway"/>
              </a:rPr>
              <a:t>Finite Element Analysis </a:t>
            </a:r>
            <a:r>
              <a:rPr b="1" lang="en-GB" sz="2500">
                <a:latin typeface="Raleway"/>
                <a:ea typeface="Raleway"/>
                <a:cs typeface="Raleway"/>
                <a:sym typeface="Raleway"/>
              </a:rPr>
              <a:t>using ABAQUS</a:t>
            </a:r>
            <a:r>
              <a:rPr lang="en-GB" sz="2500">
                <a:latin typeface="Raleway"/>
                <a:ea typeface="Raleway"/>
                <a:cs typeface="Raleway"/>
                <a:sym typeface="Raleway"/>
              </a:rPr>
              <a:t> (2)</a:t>
            </a:r>
            <a:endParaRPr sz="25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8288250" y="4794300"/>
            <a:ext cx="855600" cy="3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800"/>
              <a:t>(Liu et al. 7, 9)</a:t>
            </a:r>
            <a:endParaRPr sz="800"/>
          </a:p>
        </p:txBody>
      </p:sp>
      <p:pic>
        <p:nvPicPr>
          <p:cNvPr id="133" name="Google Shape;133;p21"/>
          <p:cNvPicPr preferRelativeResize="0"/>
          <p:nvPr/>
        </p:nvPicPr>
        <p:blipFill rotWithShape="1">
          <a:blip r:embed="rId3">
            <a:alphaModFix/>
          </a:blip>
          <a:srcRect b="9222" l="0" r="0" t="0"/>
          <a:stretch/>
        </p:blipFill>
        <p:spPr>
          <a:xfrm>
            <a:off x="1070850" y="2028875"/>
            <a:ext cx="3195324" cy="250887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1247713" y="1321513"/>
            <a:ext cx="2841600" cy="3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/>
              <a:t>The Finite Element Model of Foot-Sole</a:t>
            </a:r>
            <a:endParaRPr sz="1200"/>
          </a:p>
        </p:txBody>
      </p:sp>
      <p:pic>
        <p:nvPicPr>
          <p:cNvPr id="135" name="Google Shape;135;p21"/>
          <p:cNvPicPr preferRelativeResize="0"/>
          <p:nvPr/>
        </p:nvPicPr>
        <p:blipFill rotWithShape="1">
          <a:blip r:embed="rId4">
            <a:alphaModFix/>
          </a:blip>
          <a:srcRect b="6112" l="0" r="0" t="0"/>
          <a:stretch/>
        </p:blipFill>
        <p:spPr>
          <a:xfrm>
            <a:off x="5400588" y="1772325"/>
            <a:ext cx="2503500" cy="302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5231538" y="1321513"/>
            <a:ext cx="2841600" cy="3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/>
              <a:t>The Plantar Pressure Distribution</a:t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